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1"/>
  </p:notesMasterIdLst>
  <p:sldIdLst>
    <p:sldId id="256" r:id="rId2"/>
    <p:sldId id="257" r:id="rId3"/>
    <p:sldId id="266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50" d="100"/>
          <a:sy n="50" d="100"/>
        </p:scale>
        <p:origin x="-2748" y="-13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18455-A019-4DA9-A92D-7BDA58AAC9E1}" type="datetimeFigureOut">
              <a:rPr lang="it-IT" smtClean="0"/>
              <a:pPr/>
              <a:t>14/03/2014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7A368-EC40-4E3C-88F0-9D5BE0FCF62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7A368-EC40-4E3C-88F0-9D5BE0FCF622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BDCEA1-E30D-4462-B399-BF62DCAD3F64}" type="datetimeFigureOut">
              <a:rPr lang="it-IT" smtClean="0"/>
              <a:pPr/>
              <a:t>14/03/2014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4F9404-A939-459A-A7C4-C0E593277F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DCEA1-E30D-4462-B399-BF62DCAD3F64}" type="datetimeFigureOut">
              <a:rPr lang="it-IT" smtClean="0"/>
              <a:pPr/>
              <a:t>14/03/2014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4F9404-A939-459A-A7C4-C0E593277F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DCEA1-E30D-4462-B399-BF62DCAD3F64}" type="datetimeFigureOut">
              <a:rPr lang="it-IT" smtClean="0"/>
              <a:pPr/>
              <a:t>14/03/2014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4F9404-A939-459A-A7C4-C0E593277F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DCEA1-E30D-4462-B399-BF62DCAD3F64}" type="datetimeFigureOut">
              <a:rPr lang="it-IT" smtClean="0"/>
              <a:pPr/>
              <a:t>14/03/2014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4F9404-A939-459A-A7C4-C0E593277F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DCEA1-E30D-4462-B399-BF62DCAD3F64}" type="datetimeFigureOut">
              <a:rPr lang="it-IT" smtClean="0"/>
              <a:pPr/>
              <a:t>14/03/2014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4F9404-A939-459A-A7C4-C0E593277F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DCEA1-E30D-4462-B399-BF62DCAD3F64}" type="datetimeFigureOut">
              <a:rPr lang="it-IT" smtClean="0"/>
              <a:pPr/>
              <a:t>14/03/2014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4F9404-A939-459A-A7C4-C0E593277F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DCEA1-E30D-4462-B399-BF62DCAD3F64}" type="datetimeFigureOut">
              <a:rPr lang="it-IT" smtClean="0"/>
              <a:pPr/>
              <a:t>14/03/2014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4F9404-A939-459A-A7C4-C0E593277F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DCEA1-E30D-4462-B399-BF62DCAD3F64}" type="datetimeFigureOut">
              <a:rPr lang="it-IT" smtClean="0"/>
              <a:pPr/>
              <a:t>14/03/2014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4F9404-A939-459A-A7C4-C0E593277F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DCEA1-E30D-4462-B399-BF62DCAD3F64}" type="datetimeFigureOut">
              <a:rPr lang="it-IT" smtClean="0"/>
              <a:pPr/>
              <a:t>14/03/2014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4F9404-A939-459A-A7C4-C0E593277F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ABDCEA1-E30D-4462-B399-BF62DCAD3F64}" type="datetimeFigureOut">
              <a:rPr lang="it-IT" smtClean="0"/>
              <a:pPr/>
              <a:t>14/03/2014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4F9404-A939-459A-A7C4-C0E593277F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BDCEA1-E30D-4462-B399-BF62DCAD3F64}" type="datetimeFigureOut">
              <a:rPr lang="it-IT" smtClean="0"/>
              <a:pPr/>
              <a:t>14/03/2014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4F9404-A939-459A-A7C4-C0E593277F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ABDCEA1-E30D-4462-B399-BF62DCAD3F64}" type="datetimeFigureOut">
              <a:rPr lang="it-IT" smtClean="0"/>
              <a:pPr/>
              <a:t>14/03/2014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D4F9404-A939-459A-A7C4-C0E593277FD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11760" y="2348880"/>
            <a:ext cx="4208512" cy="2929880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920880" cy="1829761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PUNTI </a:t>
            </a:r>
            <a:r>
              <a:rPr lang="it-IT" dirty="0" err="1" smtClean="0"/>
              <a:t>DI</a:t>
            </a:r>
            <a:r>
              <a:rPr lang="it-IT" dirty="0" smtClean="0"/>
              <a:t> FORZA POTATRICI</a:t>
            </a:r>
            <a:endParaRPr lang="it-IT" dirty="0"/>
          </a:p>
        </p:txBody>
      </p:sp>
      <p:pic>
        <p:nvPicPr>
          <p:cNvPr id="7" name="Immagine 6" descr="28.11.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636912"/>
            <a:ext cx="4248472" cy="1661262"/>
          </a:xfrm>
          <a:prstGeom prst="rect">
            <a:avLst/>
          </a:prstGeom>
        </p:spPr>
      </p:pic>
    </p:spTree>
  </p:cSld>
  <p:clrMapOvr>
    <a:masterClrMapping/>
  </p:clrMapOvr>
  <p:transition advTm="5288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580112" y="332656"/>
            <a:ext cx="3022104" cy="6192688"/>
          </a:xfrm>
          <a:prstGeom prst="rect">
            <a:avLst/>
          </a:prstGeom>
        </p:spPr>
        <p:txBody>
          <a:bodyPr vert="horz" rtlCol="0" anchor="ctr">
            <a:normAutofit fontScale="5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Strutura</a:t>
            </a:r>
            <a:r>
              <a:rPr kumimoji="0" lang="it-IT" sz="6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leggera ma molto resistente </a:t>
            </a:r>
            <a:br>
              <a:rPr kumimoji="0" lang="it-IT" sz="6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6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realizzata in materiali strutturali </a:t>
            </a:r>
            <a:br>
              <a:rPr kumimoji="0" lang="it-IT" sz="6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6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 carichi di snervamento 3,5 volte </a:t>
            </a:r>
            <a:r>
              <a:rPr kumimoji="0" lang="it-IT" sz="6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superioiri</a:t>
            </a:r>
            <a:r>
              <a:rPr kumimoji="0" lang="it-IT" sz="6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al ferro tradizionale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magine 4" descr="SAM_68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35971" y="1108178"/>
            <a:ext cx="6204181" cy="4653136"/>
          </a:xfrm>
          <a:prstGeom prst="rect">
            <a:avLst/>
          </a:prstGeom>
        </p:spPr>
      </p:pic>
    </p:spTree>
  </p:cSld>
  <p:clrMapOvr>
    <a:masterClrMapping/>
  </p:clrMapOvr>
  <p:transition advTm="10031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300" dirty="0" smtClean="0"/>
              <a:t>Manutenzione semplice e veloce</a:t>
            </a:r>
            <a:endParaRPr lang="it-IT" sz="3300" dirty="0"/>
          </a:p>
        </p:txBody>
      </p:sp>
      <p:pic>
        <p:nvPicPr>
          <p:cNvPr id="4" name="Immagine 3" descr="SAM_68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420888"/>
            <a:ext cx="4032448" cy="3024336"/>
          </a:xfrm>
          <a:prstGeom prst="rect">
            <a:avLst/>
          </a:prstGeom>
        </p:spPr>
      </p:pic>
      <p:pic>
        <p:nvPicPr>
          <p:cNvPr id="5" name="Immagine 4" descr="SAM_68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7497" y="1904830"/>
            <a:ext cx="4512501" cy="3384376"/>
          </a:xfrm>
          <a:prstGeom prst="rect">
            <a:avLst/>
          </a:prstGeom>
        </p:spPr>
      </p:pic>
    </p:spTree>
  </p:cSld>
  <p:clrMapOvr>
    <a:masterClrMapping/>
  </p:clrMapOvr>
  <p:transition advTm="10187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AM_68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2276872"/>
            <a:ext cx="5133109" cy="3848793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3690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it-IT" dirty="0" smtClean="0"/>
              <a:t/>
            </a:r>
            <a:br>
              <a:rPr lang="it-IT" dirty="0" smtClean="0"/>
            </a:br>
            <a:r>
              <a:rPr lang="it-IT" sz="3700" dirty="0" smtClean="0"/>
              <a:t>Tutti i modelli di macchine </a:t>
            </a:r>
            <a:r>
              <a:rPr lang="it-IT" sz="3700" dirty="0" err="1" smtClean="0"/>
              <a:t>bmv</a:t>
            </a:r>
            <a:r>
              <a:rPr lang="it-IT" sz="3700" dirty="0" smtClean="0"/>
              <a:t> utilizzano trasmissioni con cinghia </a:t>
            </a:r>
            <a:r>
              <a:rPr lang="it-IT" sz="3700" dirty="0" err="1" smtClean="0"/>
              <a:t>poly-v</a:t>
            </a:r>
            <a:endParaRPr lang="it-IT" sz="3700" dirty="0"/>
          </a:p>
        </p:txBody>
      </p:sp>
    </p:spTree>
  </p:cSld>
  <p:clrMapOvr>
    <a:masterClrMapping/>
  </p:clrMapOvr>
  <p:transition advTm="10171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300" dirty="0" smtClean="0"/>
              <a:t>velocità di sostituzione coltello con disco </a:t>
            </a:r>
            <a:r>
              <a:rPr lang="it-IT" sz="3300" smtClean="0"/>
              <a:t>e viceversa</a:t>
            </a:r>
            <a:endParaRPr lang="it-IT" sz="3300" dirty="0"/>
          </a:p>
        </p:txBody>
      </p:sp>
      <p:pic>
        <p:nvPicPr>
          <p:cNvPr id="19528" name="Picture 72" descr="DSCN2334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539552" y="2132856"/>
            <a:ext cx="172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29" name="Picture 73" descr="DSCN2336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2627784" y="2132856"/>
            <a:ext cx="172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30" name="Picture 74" descr="DSCN2338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4716016" y="2132856"/>
            <a:ext cx="172422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31" name="Picture 75" descr="DSCN23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132856"/>
            <a:ext cx="172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32" name="Picture 76" descr="DSCN2342"/>
          <p:cNvPicPr>
            <a:picLocks noChangeAspect="1" noChangeArrowheads="1"/>
          </p:cNvPicPr>
          <p:nvPr/>
        </p:nvPicPr>
        <p:blipFill>
          <a:blip r:embed="rId6" cstate="print">
            <a:lum bright="6000"/>
          </a:blip>
          <a:srcRect/>
          <a:stretch>
            <a:fillRect/>
          </a:stretch>
        </p:blipFill>
        <p:spPr bwMode="auto">
          <a:xfrm>
            <a:off x="539552" y="4221088"/>
            <a:ext cx="1728192" cy="128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33" name="Picture 77" descr="DSCN2344"/>
          <p:cNvPicPr>
            <a:picLocks noChangeAspect="1" noChangeArrowheads="1"/>
          </p:cNvPicPr>
          <p:nvPr/>
        </p:nvPicPr>
        <p:blipFill>
          <a:blip r:embed="rId7" cstate="print">
            <a:lum bright="6000"/>
          </a:blip>
          <a:srcRect/>
          <a:stretch>
            <a:fillRect/>
          </a:stretch>
        </p:blipFill>
        <p:spPr bwMode="auto">
          <a:xfrm>
            <a:off x="2627784" y="4221088"/>
            <a:ext cx="174019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34" name="Picture 78" descr="DSCN2345"/>
          <p:cNvPicPr>
            <a:picLocks noChangeAspect="1" noChangeArrowheads="1"/>
          </p:cNvPicPr>
          <p:nvPr/>
        </p:nvPicPr>
        <p:blipFill>
          <a:blip r:embed="rId8" cstate="print">
            <a:lum bright="6000"/>
          </a:blip>
          <a:srcRect/>
          <a:stretch>
            <a:fillRect/>
          </a:stretch>
        </p:blipFill>
        <p:spPr bwMode="auto">
          <a:xfrm>
            <a:off x="4716016" y="4221088"/>
            <a:ext cx="17272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35" name="Picture 79" descr="DSCN2347"/>
          <p:cNvPicPr>
            <a:picLocks noChangeAspect="1" noChangeArrowheads="1"/>
          </p:cNvPicPr>
          <p:nvPr/>
        </p:nvPicPr>
        <p:blipFill>
          <a:blip r:embed="rId9" cstate="print">
            <a:lum bright="6000"/>
          </a:blip>
          <a:srcRect/>
          <a:stretch>
            <a:fillRect/>
          </a:stretch>
        </p:blipFill>
        <p:spPr bwMode="auto">
          <a:xfrm>
            <a:off x="6804248" y="4221088"/>
            <a:ext cx="172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36" name="AutoShape 80"/>
          <p:cNvSpPr>
            <a:spLocks noChangeArrowheads="1"/>
          </p:cNvSpPr>
          <p:nvPr/>
        </p:nvSpPr>
        <p:spPr bwMode="auto">
          <a:xfrm>
            <a:off x="7380312" y="4293096"/>
            <a:ext cx="457200" cy="342900"/>
          </a:xfrm>
          <a:prstGeom prst="curvedDownArrow">
            <a:avLst>
              <a:gd name="adj1" fmla="val 26667"/>
              <a:gd name="adj2" fmla="val 53333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537" name="AutoShape 81"/>
          <p:cNvSpPr>
            <a:spLocks noChangeArrowheads="1"/>
          </p:cNvSpPr>
          <p:nvPr/>
        </p:nvSpPr>
        <p:spPr bwMode="auto">
          <a:xfrm rot="13252309">
            <a:off x="1703971" y="2852394"/>
            <a:ext cx="365125" cy="393700"/>
          </a:xfrm>
          <a:prstGeom prst="curvedRightArrow">
            <a:avLst>
              <a:gd name="adj1" fmla="val 21565"/>
              <a:gd name="adj2" fmla="val 43130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7" name="Freccia a destra 86"/>
          <p:cNvSpPr/>
          <p:nvPr/>
        </p:nvSpPr>
        <p:spPr>
          <a:xfrm>
            <a:off x="2339752" y="2852936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Freccia a destra 88"/>
          <p:cNvSpPr/>
          <p:nvPr/>
        </p:nvSpPr>
        <p:spPr>
          <a:xfrm>
            <a:off x="6516216" y="2852936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Freccia a destra 89"/>
          <p:cNvSpPr/>
          <p:nvPr/>
        </p:nvSpPr>
        <p:spPr>
          <a:xfrm>
            <a:off x="6516216" y="4797152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Freccia a destra 90"/>
          <p:cNvSpPr/>
          <p:nvPr/>
        </p:nvSpPr>
        <p:spPr>
          <a:xfrm>
            <a:off x="4427984" y="4797152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" name="Freccia a destra 91"/>
          <p:cNvSpPr/>
          <p:nvPr/>
        </p:nvSpPr>
        <p:spPr>
          <a:xfrm>
            <a:off x="2339752" y="4797152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" name="Freccia a destra 94"/>
          <p:cNvSpPr/>
          <p:nvPr/>
        </p:nvSpPr>
        <p:spPr>
          <a:xfrm>
            <a:off x="4427984" y="2852936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Tm="10077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CENTRALINA 80 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772816"/>
            <a:ext cx="3785987" cy="5046439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it-IT" sz="3300" dirty="0" smtClean="0"/>
              <a:t>Centralina con filtro in aspirazione </a:t>
            </a:r>
            <a:r>
              <a:rPr lang="it-IT" sz="3300" dirty="0" smtClean="0"/>
              <a:t>, filtro scarico </a:t>
            </a:r>
            <a:r>
              <a:rPr lang="it-IT" sz="3300" dirty="0" smtClean="0"/>
              <a:t>e </a:t>
            </a:r>
            <a:r>
              <a:rPr lang="it-IT" sz="3300" dirty="0" smtClean="0"/>
              <a:t>calamita per trattenere impurità</a:t>
            </a:r>
            <a:endParaRPr lang="it-IT" sz="3300" dirty="0"/>
          </a:p>
        </p:txBody>
      </p:sp>
      <p:sp>
        <p:nvSpPr>
          <p:cNvPr id="5" name="Freccia a destra 4"/>
          <p:cNvSpPr/>
          <p:nvPr/>
        </p:nvSpPr>
        <p:spPr>
          <a:xfrm rot="20589622">
            <a:off x="5703477" y="6074159"/>
            <a:ext cx="1368152" cy="59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 rot="9439452">
            <a:off x="7482547" y="3415787"/>
            <a:ext cx="1440160" cy="72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SAM_68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293604"/>
            <a:ext cx="2520280" cy="1890210"/>
          </a:xfrm>
          <a:prstGeom prst="rect">
            <a:avLst/>
          </a:prstGeom>
        </p:spPr>
      </p:pic>
      <p:sp>
        <p:nvSpPr>
          <p:cNvPr id="8" name="Freccia a destra 7"/>
          <p:cNvSpPr/>
          <p:nvPr/>
        </p:nvSpPr>
        <p:spPr>
          <a:xfrm rot="20589622">
            <a:off x="878940" y="4489984"/>
            <a:ext cx="1368152" cy="59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advTm="9843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NCLINAZIONE 15° IN AVANTI FLHD9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1956" y="2708920"/>
            <a:ext cx="3579773" cy="331236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40960" cy="1642194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it-IT" sz="3300" dirty="0" smtClean="0"/>
              <a:t>Versatilità del posizionamento della </a:t>
            </a:r>
            <a:r>
              <a:rPr lang="it-IT" sz="3300" dirty="0" smtClean="0"/>
              <a:t>barra di taglio</a:t>
            </a:r>
            <a:r>
              <a:rPr lang="it-IT" sz="3300" dirty="0" smtClean="0"/>
              <a:t/>
            </a:r>
            <a:br>
              <a:rPr lang="it-IT" sz="3300" dirty="0" smtClean="0"/>
            </a:br>
            <a:r>
              <a:rPr lang="it-IT" sz="3300" dirty="0" smtClean="0"/>
              <a:t>- rotazione </a:t>
            </a:r>
            <a:r>
              <a:rPr lang="it-IT" sz="3300" dirty="0" smtClean="0"/>
              <a:t>360°</a:t>
            </a:r>
            <a:br>
              <a:rPr lang="it-IT" sz="3300" dirty="0" smtClean="0"/>
            </a:br>
            <a:r>
              <a:rPr lang="it-IT" sz="3300" dirty="0" smtClean="0"/>
              <a:t>- inclinazione </a:t>
            </a:r>
            <a:r>
              <a:rPr lang="it-IT" sz="3300" dirty="0" smtClean="0"/>
              <a:t>in avanti 15°</a:t>
            </a:r>
            <a:br>
              <a:rPr lang="it-IT" sz="3300" dirty="0" smtClean="0"/>
            </a:br>
            <a:r>
              <a:rPr lang="it-IT" sz="3300" dirty="0" smtClean="0"/>
              <a:t>- scorrimento </a:t>
            </a:r>
            <a:r>
              <a:rPr lang="it-IT" sz="3300" dirty="0" smtClean="0"/>
              <a:t>asola della barra di taglio</a:t>
            </a:r>
            <a:r>
              <a:rPr lang="it-IT" sz="2800" dirty="0" smtClean="0"/>
              <a:t/>
            </a:r>
            <a:br>
              <a:rPr lang="it-IT" sz="2800" dirty="0" smtClean="0"/>
            </a:br>
            <a:endParaRPr lang="it-IT" sz="2800" dirty="0"/>
          </a:p>
        </p:txBody>
      </p:sp>
      <p:pic>
        <p:nvPicPr>
          <p:cNvPr id="5" name="Immagine 4" descr="SUPPLEMENTO SUPPORTO PER ROTAZIONE 360° FLHD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9618" y="2708920"/>
            <a:ext cx="3748166" cy="3816424"/>
          </a:xfrm>
          <a:prstGeom prst="rect">
            <a:avLst/>
          </a:prstGeom>
        </p:spPr>
      </p:pic>
    </p:spTree>
  </p:cSld>
  <p:clrMapOvr>
    <a:masterClrMapping/>
  </p:clrMapOvr>
  <p:transition advTm="9890"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DISTRIBUTORE 1 LEVA CON REGOLATORE-VIG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3834806"/>
            <a:ext cx="1440160" cy="2622514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1143000"/>
          </a:xfrm>
        </p:spPr>
        <p:txBody>
          <a:bodyPr>
            <a:noAutofit/>
          </a:bodyPr>
          <a:lstStyle/>
          <a:p>
            <a:r>
              <a:rPr lang="it-IT" sz="3000" dirty="0" smtClean="0"/>
              <a:t>Utilizzo di </a:t>
            </a:r>
            <a:r>
              <a:rPr lang="it-IT" sz="3000" dirty="0" err="1" smtClean="0"/>
              <a:t>componeti</a:t>
            </a:r>
            <a:r>
              <a:rPr lang="it-IT" sz="3000" dirty="0" smtClean="0"/>
              <a:t> oleodinamici italiani </a:t>
            </a:r>
            <a:br>
              <a:rPr lang="it-IT" sz="3000" dirty="0" smtClean="0"/>
            </a:br>
            <a:r>
              <a:rPr lang="it-IT" sz="3000" dirty="0" smtClean="0"/>
              <a:t>motori distributori gomme ecc..</a:t>
            </a:r>
            <a:br>
              <a:rPr lang="it-IT" sz="3000" dirty="0" smtClean="0"/>
            </a:br>
            <a:r>
              <a:rPr lang="it-IT" sz="3000" dirty="0" smtClean="0"/>
              <a:t>Notoriamente </a:t>
            </a:r>
            <a:r>
              <a:rPr lang="it-IT" sz="3000" dirty="0" smtClean="0"/>
              <a:t>tra le </a:t>
            </a:r>
            <a:r>
              <a:rPr lang="it-IT" sz="3000" dirty="0" smtClean="0"/>
              <a:t>migliori al mondo</a:t>
            </a:r>
            <a:endParaRPr lang="it-IT" sz="3000" dirty="0"/>
          </a:p>
        </p:txBody>
      </p:sp>
      <p:pic>
        <p:nvPicPr>
          <p:cNvPr id="5" name="Immagine 4" descr="DISTRIBUTORE DINOIL 70 LT 12V DINO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916832"/>
            <a:ext cx="3007648" cy="1724109"/>
          </a:xfrm>
          <a:prstGeom prst="rect">
            <a:avLst/>
          </a:prstGeom>
        </p:spPr>
      </p:pic>
      <p:pic>
        <p:nvPicPr>
          <p:cNvPr id="7" name="Immagine 6" descr="DISTRIBUTORE W.511-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157752"/>
            <a:ext cx="2664296" cy="2135344"/>
          </a:xfrm>
          <a:prstGeom prst="rect">
            <a:avLst/>
          </a:prstGeom>
        </p:spPr>
      </p:pic>
      <p:pic>
        <p:nvPicPr>
          <p:cNvPr id="6" name="Immagine 5" descr="DISTRIBUTORE MOVECO W.5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933056"/>
            <a:ext cx="1872208" cy="1867171"/>
          </a:xfrm>
          <a:prstGeom prst="rect">
            <a:avLst/>
          </a:prstGeom>
        </p:spPr>
      </p:pic>
      <p:pic>
        <p:nvPicPr>
          <p:cNvPr id="16385" name="Picture 1" descr="C:\Users\claudio\Desktop\FOTO DA SCONTORNARE\motore marzocch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6528685" y="4064603"/>
            <a:ext cx="2149873" cy="2030795"/>
          </a:xfrm>
          <a:prstGeom prst="rect">
            <a:avLst/>
          </a:prstGeom>
          <a:noFill/>
        </p:spPr>
      </p:pic>
    </p:spTree>
  </p:cSld>
  <p:clrMapOvr>
    <a:masterClrMapping/>
  </p:clrMapOvr>
  <p:transition advTm="10155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AM_68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412776"/>
            <a:ext cx="6034616" cy="4525962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/>
          </a:bodyPr>
          <a:lstStyle/>
          <a:p>
            <a:r>
              <a:rPr lang="it-IT" sz="3300" dirty="0" smtClean="0"/>
              <a:t>Utilizzo di cuscinetti di qualità </a:t>
            </a:r>
            <a:br>
              <a:rPr lang="it-IT" sz="3300" dirty="0" smtClean="0"/>
            </a:br>
            <a:r>
              <a:rPr lang="it-IT" sz="3300" dirty="0" smtClean="0"/>
              <a:t>SKF</a:t>
            </a:r>
            <a:endParaRPr lang="it-IT" sz="3300" dirty="0"/>
          </a:p>
        </p:txBody>
      </p:sp>
    </p:spTree>
  </p:cSld>
  <p:clrMapOvr>
    <a:masterClrMapping/>
  </p:clrMapOvr>
  <p:transition advTm="10562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156</TotalTime>
  <Words>52</Words>
  <Application>Microsoft Office PowerPoint</Application>
  <PresentationFormat>Presentazione su schermo (4:3)</PresentationFormat>
  <Paragraphs>18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Viale</vt:lpstr>
      <vt:lpstr>PUNTI DI FORZA POTATRICI</vt:lpstr>
      <vt:lpstr>Diapositiva 2</vt:lpstr>
      <vt:lpstr>Manutenzione semplice e veloce</vt:lpstr>
      <vt:lpstr> Tutti i modelli di macchine bmv utilizzano trasmissioni con cinghia poly-v</vt:lpstr>
      <vt:lpstr>velocità di sostituzione coltello con disco e viceversa</vt:lpstr>
      <vt:lpstr>Centralina con filtro in aspirazione , filtro scarico e calamita per trattenere impurità</vt:lpstr>
      <vt:lpstr>Versatilità del posizionamento della barra di taglio - rotazione 360° - inclinazione in avanti 15° - scorrimento asola della barra di taglio </vt:lpstr>
      <vt:lpstr>Utilizzo di componeti oleodinamici italiani  motori distributori gomme ecc.. Notoriamente tra le migliori al mondo</vt:lpstr>
      <vt:lpstr>Utilizzo di cuscinetti di qualità  SKF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Strutura leggera ma molto resistente  realizzata in materiali strutturali  con carichi di snervamento 3.5 volte superioiri al ferro</dc:title>
  <dc:creator>Stefano</dc:creator>
  <cp:lastModifiedBy>Claudio</cp:lastModifiedBy>
  <cp:revision>29</cp:revision>
  <dcterms:created xsi:type="dcterms:W3CDTF">2014-03-13T10:05:31Z</dcterms:created>
  <dcterms:modified xsi:type="dcterms:W3CDTF">2014-03-14T09:31:21Z</dcterms:modified>
</cp:coreProperties>
</file>